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4" r:id="rId1"/>
  </p:sldMasterIdLst>
  <p:notesMasterIdLst>
    <p:notesMasterId r:id="rId18"/>
  </p:notesMasterIdLst>
  <p:sldIdLst>
    <p:sldId id="256" r:id="rId2"/>
    <p:sldId id="257" r:id="rId3"/>
    <p:sldId id="272" r:id="rId4"/>
    <p:sldId id="262" r:id="rId5"/>
    <p:sldId id="263" r:id="rId6"/>
    <p:sldId id="264" r:id="rId7"/>
    <p:sldId id="266" r:id="rId8"/>
    <p:sldId id="277" r:id="rId9"/>
    <p:sldId id="275" r:id="rId10"/>
    <p:sldId id="276" r:id="rId11"/>
    <p:sldId id="270" r:id="rId12"/>
    <p:sldId id="273" r:id="rId13"/>
    <p:sldId id="274" r:id="rId14"/>
    <p:sldId id="280" r:id="rId15"/>
    <p:sldId id="281" r:id="rId16"/>
    <p:sldId id="278"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5494" autoAdjust="0"/>
  </p:normalViewPr>
  <p:slideViewPr>
    <p:cSldViewPr snapToGrid="0">
      <p:cViewPr varScale="1">
        <p:scale>
          <a:sx n="87" d="100"/>
          <a:sy n="87" d="100"/>
        </p:scale>
        <p:origin x="234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chgInfo>
</file>

<file path=ppt/media/image1.jpg>
</file>

<file path=ppt/media/image10.png>
</file>

<file path=ppt/media/image2.jpg>
</file>

<file path=ppt/media/image3.png>
</file>

<file path=ppt/media/image4.png>
</file>

<file path=ppt/media/image5.jpg>
</file>

<file path=ppt/media/image6.jpg>
</file>

<file path=ppt/media/image7.jpg>
</file>

<file path=ppt/media/image8.pn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2020/1/30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深層学習を用いた一般道路のロバストな車線補完と題して新潟大学工学部情報工学科林研究室所属の小松耀人が発表させていただきます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続いて学習を進めたあとの結果です。こうしてみると影の位置が少し変わって若干車線が補完されただけの用に見えますが、先程の結果でも分かる通り、一旦このように画像を完全にマスクしてから再生成した結果がこの画像だということなので、</a:t>
            </a:r>
            <a:endParaRPr kumimoji="1" lang="en-US" altLang="ja-JP" dirty="0" smtClean="0"/>
          </a:p>
          <a:p>
            <a:r>
              <a:rPr kumimoji="1" lang="ja-JP" altLang="en-US" dirty="0" smtClean="0"/>
              <a:t>ある程度の領域であれば車線が途切れていたりしても補完できることが示されました。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今回の結果としては</a:t>
            </a:r>
            <a:r>
              <a:rPr kumimoji="1" lang="en-US" altLang="ja-JP" dirty="0" smtClean="0"/>
              <a:t>GLCIC</a:t>
            </a:r>
            <a:r>
              <a:rPr kumimoji="1" lang="ja-JP" altLang="en-US" dirty="0" smtClean="0"/>
              <a:t>を利用して車線が途切れているところでも補完できることを示せた。</a:t>
            </a:r>
            <a:endParaRPr kumimoji="1" lang="en-US" altLang="ja-JP" dirty="0" smtClean="0"/>
          </a:p>
          <a:p>
            <a:r>
              <a:rPr kumimoji="1" lang="ja-JP" altLang="en-US" dirty="0" smtClean="0"/>
              <a:t>ただ、今回は時間とリソースの都合上データセットを直線の車線に絞ってしまったのでこれから学習対象を増やして破線部も補完できるようにしたい。</a:t>
            </a:r>
            <a:endParaRPr kumimoji="1" lang="en-US" altLang="ja-JP" dirty="0" smtClean="0"/>
          </a:p>
          <a:p>
            <a:r>
              <a:rPr kumimoji="1" lang="ja-JP" altLang="en-US" smtClean="0"/>
              <a:t>こんご他の手法も併用して車線を認識するところまで完成させたい。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2390931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14</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私がこの研究テーマを選択した背景として、近年高齢者による事故もふえ自動運転の需要が高まってきている。</a:t>
            </a:r>
            <a:endParaRPr kumimoji="1" lang="en-US" altLang="ja-JP" dirty="0" smtClean="0"/>
          </a:p>
          <a:p>
            <a:r>
              <a:rPr kumimoji="1" lang="ja-JP" altLang="en-US" dirty="0" smtClean="0"/>
              <a:t>日本でも</a:t>
            </a:r>
            <a:r>
              <a:rPr kumimoji="1" lang="en-US" altLang="ja-JP" dirty="0" smtClean="0"/>
              <a:t>5</a:t>
            </a:r>
            <a:r>
              <a:rPr kumimoji="1" lang="ja-JP" altLang="en-US" dirty="0" smtClean="0"/>
              <a:t>月末に道路交通法が改正されて、運転中一定条件を満たしていればドライバーが正面から目を話してカーナビを操作したり、スマートフォンを操作しても大丈夫になった。来年春には国産車初のレベル</a:t>
            </a:r>
            <a:r>
              <a:rPr kumimoji="1" lang="en-US" altLang="ja-JP" dirty="0" smtClean="0"/>
              <a:t>3</a:t>
            </a:r>
            <a:r>
              <a:rPr kumimoji="1" lang="ja-JP" altLang="en-US" dirty="0" smtClean="0"/>
              <a:t>の自動運転を実現した車も発売される。</a:t>
            </a:r>
            <a:endParaRPr kumimoji="1" lang="en-US" altLang="ja-JP" dirty="0" smtClean="0"/>
          </a:p>
          <a:p>
            <a:r>
              <a:rPr kumimoji="1" lang="ja-JP" altLang="en-US" dirty="0" smtClean="0"/>
              <a:t>ただ、現状実際に実現しているのは高速道路上で渋滞時に前車を追跡する場合など非常に限られた状況でしかない。</a:t>
            </a:r>
            <a:endParaRPr kumimoji="1" lang="en-US" altLang="ja-JP" dirty="0" smtClean="0"/>
          </a:p>
          <a:p>
            <a:r>
              <a:rPr kumimoji="1" lang="ja-JP" altLang="en-US" dirty="0" smtClean="0"/>
              <a:t>さらに、それらの技術の根幹には高精度地図があり、高速道路上の地図は変更も比較的少なくかつ白線等もきちんと整備されているので自動運転の実現という面で考えれば比較的簡単な状況である。</a:t>
            </a:r>
            <a:endParaRPr kumimoji="1" lang="en-US" altLang="ja-JP" dirty="0" smtClean="0"/>
          </a:p>
          <a:p>
            <a:r>
              <a:rPr kumimoji="1" lang="ja-JP" altLang="en-US" dirty="0" smtClean="0"/>
              <a:t>しかし、現実問題高精度地図は道路全体の</a:t>
            </a:r>
            <a:r>
              <a:rPr kumimoji="1" lang="en-US" altLang="ja-JP" dirty="0" smtClean="0"/>
              <a:t>1%</a:t>
            </a:r>
            <a:r>
              <a:rPr kumimoji="1" lang="ja-JP" altLang="en-US" dirty="0" err="1" smtClean="0"/>
              <a:t>にも</a:t>
            </a:r>
            <a:r>
              <a:rPr kumimoji="1" lang="ja-JP" altLang="en-US" dirty="0" smtClean="0"/>
              <a:t>満たない領域でしか整備されておらず、ドライブレコーダーのデータなどから生成する手法も研究されているが、未だ実用段階には至っていない。よって現段階では高精度地図の整備には人的コストが大きくかかるのでやはり一般道での自動運転の実現には予め用意されている情報だけでなく自車周りの環境を自車自身で測位する必要がある。</a:t>
            </a:r>
            <a:endParaRPr kumimoji="1" lang="en-US" altLang="ja-JP" dirty="0" smtClean="0"/>
          </a:p>
          <a:p>
            <a:r>
              <a:rPr kumimoji="1" lang="ja-JP" altLang="en-US" dirty="0" smtClean="0"/>
              <a:t>そこで問題になってくるのが白線をいかにして検知するかということである。</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白線を認識するにあたって非常に大きな壁となるのが白線に途切れやかすれがあることです。</a:t>
            </a:r>
            <a:endParaRPr kumimoji="1" lang="en-US" altLang="ja-JP" dirty="0" smtClean="0"/>
          </a:p>
          <a:p>
            <a:r>
              <a:rPr kumimoji="1" lang="ja-JP" altLang="en-US" dirty="0" smtClean="0"/>
              <a:t>左の画像に示すように高速道路やバイパスなどのような高規格幹線道路では舗装や白線の更新頻度も高くあまりかすれていたり途切れていたりすることはありませんが、</a:t>
            </a:r>
            <a:endParaRPr kumimoji="1" lang="en-US" altLang="ja-JP" dirty="0" smtClean="0"/>
          </a:p>
          <a:p>
            <a:r>
              <a:rPr kumimoji="1" lang="ja-JP" altLang="en-US" dirty="0" smtClean="0"/>
              <a:t>右の画像に示すようなまちなかの一般道路では白線が途切れていたりかすれていたりする箇所が多くあり、ここを補完してあげることによって画像によって白線を認識する精度を高めようとするのが今回の私の提案手法で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74232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今回私が用いた手法がこちらの</a:t>
            </a:r>
            <a:r>
              <a:rPr lang="en-US" altLang="ja-JP" dirty="0" smtClean="0"/>
              <a:t>Globally and Locally Consistent Image Completion</a:t>
            </a:r>
            <a:r>
              <a:rPr lang="ja-JP" altLang="en-US" dirty="0" smtClean="0"/>
              <a:t>という手法です。</a:t>
            </a:r>
            <a:endParaRPr lang="en-US" altLang="ja-JP" dirty="0" smtClean="0"/>
          </a:p>
          <a:p>
            <a:r>
              <a:rPr kumimoji="1" lang="ja-JP" altLang="en-US" dirty="0" smtClean="0"/>
              <a:t>この手法は敵対的生成ネットワーク</a:t>
            </a:r>
            <a:r>
              <a:rPr kumimoji="1" lang="en-US" altLang="ja-JP" dirty="0" smtClean="0"/>
              <a:t>(GAN)</a:t>
            </a:r>
            <a:r>
              <a:rPr kumimoji="1" lang="ja-JP" altLang="en-US" dirty="0" smtClean="0"/>
              <a:t>の一種で、この研究が発表されるまで画像補完ではマスクした部分に対してその画像の中のある部分を持ってきたり、データベースの中から適すると考えられる画像の一部を持ってきてはめ込んだりなど、</a:t>
            </a:r>
            <a:endParaRPr kumimoji="1" lang="en-US" altLang="ja-JP" dirty="0" smtClean="0"/>
          </a:p>
          <a:p>
            <a:r>
              <a:rPr kumimoji="1" lang="ja-JP" altLang="en-US" dirty="0" smtClean="0"/>
              <a:t>新しく画像を生成するのではなく有るものの中から最良の候補を選んで貼り付けるアプローチが主流でした。</a:t>
            </a:r>
            <a:endParaRPr kumimoji="1" lang="en-US" altLang="ja-JP" dirty="0" smtClean="0"/>
          </a:p>
          <a:p>
            <a:r>
              <a:rPr kumimoji="1" lang="ja-JP" altLang="en-US" dirty="0" smtClean="0"/>
              <a:t>そんな中でこの手法</a:t>
            </a:r>
            <a:r>
              <a:rPr kumimoji="1" lang="en-US" altLang="ja-JP" dirty="0" smtClean="0"/>
              <a:t>(GLCIC)</a:t>
            </a:r>
            <a:r>
              <a:rPr kumimoji="1" lang="ja-JP" altLang="en-US" dirty="0" smtClean="0"/>
              <a:t>は</a:t>
            </a:r>
            <a:r>
              <a:rPr kumimoji="1" lang="en-US" altLang="ja-JP" dirty="0" smtClean="0"/>
              <a:t>GAN</a:t>
            </a:r>
            <a:r>
              <a:rPr kumimoji="1" lang="ja-JP" altLang="en-US" dirty="0" smtClean="0"/>
              <a:t>を用いてマスク部分と画像全体についてそれぞれ学習をおこなう事によって、それまで画像になかったものを生み出せるようになったのです。</a:t>
            </a:r>
            <a:endParaRPr kumimoji="1" lang="en-US" altLang="ja-JP" dirty="0" smtClean="0"/>
          </a:p>
          <a:p>
            <a:r>
              <a:rPr kumimoji="1" lang="ja-JP" altLang="en-US" dirty="0" smtClean="0"/>
              <a:t>次の動画を御覧ください</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このスライドでは今回使った手法の概要を説明します。</a:t>
            </a:r>
            <a:endParaRPr kumimoji="1" lang="en-US" altLang="ja-JP" dirty="0" smtClean="0"/>
          </a:p>
          <a:p>
            <a:r>
              <a:rPr kumimoji="1" lang="en-US" altLang="ja-JP" dirty="0" smtClean="0"/>
              <a:t>GLCIC</a:t>
            </a:r>
            <a:r>
              <a:rPr kumimoji="1" lang="ja-JP" altLang="en-US" dirty="0" smtClean="0"/>
              <a:t>は</a:t>
            </a:r>
            <a:r>
              <a:rPr kumimoji="1" lang="en-US" altLang="ja-JP" dirty="0" smtClean="0"/>
              <a:t>GAN</a:t>
            </a:r>
            <a:r>
              <a:rPr kumimoji="1" lang="ja-JP" altLang="en-US" dirty="0" smtClean="0"/>
              <a:t>の一種でネットワークを</a:t>
            </a:r>
            <a:r>
              <a:rPr kumimoji="1" lang="ja-JP" altLang="en-US" dirty="0" smtClean="0"/>
              <a:t>マスク分</a:t>
            </a:r>
            <a:r>
              <a:rPr kumimoji="1" lang="ja-JP" altLang="en-US" dirty="0" smtClean="0"/>
              <a:t>を補完する部分と補完した部分について整合性を判定する部分、画像全体の整合性を判定する部分の</a:t>
            </a:r>
            <a:r>
              <a:rPr kumimoji="1" lang="en-US" altLang="ja-JP" dirty="0" smtClean="0"/>
              <a:t>3</a:t>
            </a:r>
            <a:r>
              <a:rPr kumimoji="1" lang="ja-JP" altLang="en-US" dirty="0" err="1" smtClean="0"/>
              <a:t>つに</a:t>
            </a:r>
            <a:r>
              <a:rPr kumimoji="1" lang="ja-JP" altLang="en-US" dirty="0" smtClean="0"/>
              <a:t>分け、生成する側は判定側を欺くように学習し、判定する側は</a:t>
            </a:r>
            <a:r>
              <a:rPr kumimoji="1" lang="ja-JP" altLang="en-US" dirty="0" smtClean="0"/>
              <a:t>マスク部の自然さを判定する側と全体の自然さを判定する側に別れてそれぞれが偽物と本物を見抜くように学習します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手法の特徴としては、先程も述べたように画像内の他の領域やデータベース上にある画像の一部しか使用できなかったのを新しいものを生成できるようにしたことと、ネットワーク内に拡張畳み込み層を使用したことによって受容野を広げつつ解像度を落とさないで補完できるよう</a:t>
            </a:r>
            <a:r>
              <a:rPr kumimoji="1" lang="ja-JP" altLang="en-US" dirty="0" err="1" smtClean="0"/>
              <a:t>うに</a:t>
            </a:r>
            <a:r>
              <a:rPr kumimoji="1" lang="en-US" altLang="ja-JP" dirty="0" smtClean="0"/>
              <a:t>(</a:t>
            </a:r>
            <a:r>
              <a:rPr kumimoji="1" lang="ja-JP" altLang="en-US" dirty="0" smtClean="0"/>
              <a:t>つまり従来手法よりマスク領域を広げても自然に補完できるように</a:t>
            </a:r>
            <a:r>
              <a:rPr kumimoji="1" lang="en-US" altLang="ja-JP" dirty="0" smtClean="0"/>
              <a:t>)</a:t>
            </a:r>
            <a:r>
              <a:rPr kumimoji="1" lang="ja-JP" altLang="en-US" dirty="0" smtClean="0"/>
              <a:t>なったことです。</a:t>
            </a:r>
            <a:endParaRPr kumimoji="1" lang="en-US" altLang="ja-JP" dirty="0" smtClean="0"/>
          </a:p>
          <a:p>
            <a:r>
              <a:rPr kumimoji="1" lang="ja-JP" altLang="en-US" dirty="0" smtClean="0"/>
              <a:t>ただし、その代わりに学習に膨大なリソースが必要になってしまうことが欠点で、先程のデモのモデルは</a:t>
            </a:r>
            <a:r>
              <a:rPr kumimoji="1" lang="en-US" altLang="ja-JP" dirty="0" smtClean="0"/>
              <a:t>GPU(K80)</a:t>
            </a:r>
            <a:r>
              <a:rPr kumimoji="1" lang="ja-JP" altLang="en-US" dirty="0" smtClean="0"/>
              <a:t>を</a:t>
            </a:r>
            <a:r>
              <a:rPr kumimoji="1" lang="en-US" altLang="ja-JP" dirty="0" smtClean="0"/>
              <a:t>4</a:t>
            </a:r>
            <a:r>
              <a:rPr kumimoji="1" lang="ja-JP" altLang="en-US" dirty="0" smtClean="0"/>
              <a:t>台使って</a:t>
            </a:r>
            <a:r>
              <a:rPr kumimoji="1" lang="en-US" altLang="ja-JP" dirty="0" smtClean="0"/>
              <a:t>2</a:t>
            </a:r>
            <a:r>
              <a:rPr kumimoji="1" lang="ja-JP" altLang="en-US" dirty="0" smtClean="0"/>
              <a:t>ヶ月も学習させなければなりません。</a:t>
            </a:r>
            <a:endParaRPr kumimoji="1" lang="en-US" altLang="ja-JP" dirty="0" smtClean="0"/>
          </a:p>
          <a:p>
            <a:r>
              <a:rPr kumimoji="1" lang="ja-JP" altLang="en-US" dirty="0" smtClean="0"/>
              <a:t>そこで今回はデータセットの対象をドライブレコーダーによる道路のデータセットに絞り、更に予め他の学習で作成したモデルを利用し、転移学習を行うことによってより効率的に学習できるのではないかと考え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423936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こちらが先行研究の</a:t>
            </a:r>
            <a:r>
              <a:rPr kumimoji="1" lang="en-US" altLang="ja-JP" dirty="0" smtClean="0"/>
              <a:t>GLCIC</a:t>
            </a:r>
            <a:r>
              <a:rPr kumimoji="1" lang="ja-JP" altLang="en-US" dirty="0" smtClean="0"/>
              <a:t>の学習です</a:t>
            </a:r>
            <a:endParaRPr kumimoji="1" lang="en-US" altLang="ja-JP" dirty="0" smtClean="0"/>
          </a:p>
          <a:p>
            <a:r>
              <a:rPr kumimoji="1" lang="ja-JP" altLang="en-US" dirty="0" smtClean="0"/>
              <a:t>最初に</a:t>
            </a:r>
            <a:r>
              <a:rPr kumimoji="1" lang="en-US" altLang="ja-JP" dirty="0" smtClean="0"/>
              <a:t>Generator</a:t>
            </a:r>
            <a:r>
              <a:rPr kumimoji="1" lang="ja-JP" altLang="en-US" dirty="0" smtClean="0"/>
              <a:t>側のみで学習を行い、次に</a:t>
            </a:r>
            <a:r>
              <a:rPr kumimoji="1" lang="en-US" altLang="ja-JP" dirty="0" smtClean="0"/>
              <a:t>Discriminator</a:t>
            </a:r>
            <a:r>
              <a:rPr kumimoji="1" lang="ja-JP" altLang="en-US" dirty="0" smtClean="0"/>
              <a:t>のみで学習を行い、最後に全体で学習を行います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579877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今回は転移学習ではじめたこともあり、予め</a:t>
            </a:r>
            <a:r>
              <a:rPr kumimoji="1" lang="en-US" altLang="ja-JP" dirty="0" smtClean="0"/>
              <a:t>Discriminator</a:t>
            </a:r>
            <a:r>
              <a:rPr kumimoji="1" lang="ja-JP" altLang="en-US" dirty="0" smtClean="0"/>
              <a:t>側の</a:t>
            </a:r>
            <a:r>
              <a:rPr kumimoji="1" lang="en-US" altLang="ja-JP" dirty="0" smtClean="0"/>
              <a:t>Loss</a:t>
            </a:r>
            <a:r>
              <a:rPr kumimoji="1" lang="ja-JP" altLang="en-US" dirty="0" err="1" smtClean="0"/>
              <a:t>がか</a:t>
            </a:r>
            <a:r>
              <a:rPr kumimoji="1" lang="ja-JP" altLang="en-US" dirty="0" smtClean="0"/>
              <a:t>なり下がっていたので、</a:t>
            </a:r>
            <a:r>
              <a:rPr kumimoji="1" lang="en-US" altLang="ja-JP" dirty="0" smtClean="0"/>
              <a:t>Stage2</a:t>
            </a:r>
            <a:r>
              <a:rPr kumimoji="1" lang="ja-JP" altLang="en-US" dirty="0" smtClean="0"/>
              <a:t>を省略し、</a:t>
            </a:r>
            <a:r>
              <a:rPr kumimoji="1" lang="en-US" altLang="ja-JP" dirty="0" smtClean="0"/>
              <a:t>2stage</a:t>
            </a:r>
            <a:r>
              <a:rPr kumimoji="1" lang="ja-JP" altLang="en-US" dirty="0" smtClean="0"/>
              <a:t>で学習を行いました。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実験結果です。</a:t>
            </a:r>
            <a:endParaRPr kumimoji="1" lang="en-US" altLang="ja-JP" dirty="0" smtClean="0"/>
          </a:p>
          <a:p>
            <a:r>
              <a:rPr kumimoji="1" lang="ja-JP" altLang="en-US" dirty="0" smtClean="0"/>
              <a:t>これは転移学習を行って学習をはじめた直後の画像です。</a:t>
            </a:r>
            <a:endParaRPr kumimoji="1" lang="en-US" altLang="ja-JP" dirty="0" smtClean="0"/>
          </a:p>
          <a:p>
            <a:r>
              <a:rPr kumimoji="1" lang="ja-JP" altLang="en-US" dirty="0" smtClean="0"/>
              <a:t>左が補完前の画像、右が補完後の画像です。</a:t>
            </a:r>
            <a:endParaRPr kumimoji="1" lang="en-US" altLang="ja-JP" dirty="0" smtClean="0"/>
          </a:p>
          <a:p>
            <a:r>
              <a:rPr kumimoji="1" lang="ja-JP" altLang="en-US" dirty="0" smtClean="0"/>
              <a:t>赤線で囲まれた部分がマスク後補完された部分なのですが、元あった線を消してしまってるのがわかります。</a:t>
            </a:r>
            <a:endParaRPr kumimoji="1" lang="en-US" altLang="ja-JP" dirty="0" smtClean="0"/>
          </a:p>
          <a:p>
            <a:r>
              <a:rPr kumimoji="1" lang="ja-JP" altLang="en-US" dirty="0" smtClean="0"/>
              <a:t>これは車線部分よりアスファルトの部分のほうが面積的に大きかったためそちらのほうが大域的に見たときに自然だと学習が判断した結果だと思われます。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1005467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F8F2CB0-8F16-419F-8707-FFA44CED6760}" type="datetime1">
              <a:rPr lang="en-US" altLang="ja-JP" smtClean="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066EC50-E478-49A0-8F53-E57C6A532527}" type="datetime1">
              <a:rPr lang="en-US" altLang="ja-JP" smtClean="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7870D10-D466-4F46-939C-2B50B94A7EED}" type="datetime1">
              <a:rPr lang="en-US" altLang="ja-JP" smtClean="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E16A541-40CF-4F8F-81E4-344FE735FB43}" type="datetime1">
              <a:rPr lang="en-US" altLang="ja-JP" smtClean="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6AAE734-D010-45AE-A526-4B7FDAB0E671}" type="datetime1">
              <a:rPr lang="en-US" altLang="ja-JP" smtClean="0"/>
              <a:t>1/30/2020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ACA85F-D7B8-4453-94DF-4DC30767BEB3}" type="datetime1">
              <a:rPr lang="en-US" altLang="ja-JP" smtClean="0"/>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0290FE7-4CF1-4543-8F77-0BB5694B5D91}" type="datetime1">
              <a:rPr lang="en-US" altLang="ja-JP" smtClean="0"/>
              <a:t>1/30/2020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F0E36CC-2BC7-4C29-A1E3-604FF241BC94}" type="datetime1">
              <a:rPr lang="en-US" altLang="ja-JP" smtClean="0"/>
              <a:t>1/30/2020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35EFBD-EF26-419F-8238-1E8920FCF300}" type="datetime1">
              <a:rPr lang="en-US" altLang="ja-JP" smtClean="0"/>
              <a:t>1/30/2020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9E46E0-FFEC-4FC9-9422-EA8EC5FFA3DE}" type="datetime1">
              <a:rPr lang="en-US" altLang="ja-JP" smtClean="0"/>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8650297-9411-455E-B851-DB25FC0E6594}" type="datetime1">
              <a:rPr lang="en-US" altLang="ja-JP" smtClean="0"/>
              <a:t>1/30/2020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270880CB-507B-4741-BE51-9C2DC81CF20F}" type="datetime1">
              <a:rPr lang="en-US" altLang="ja-JP" smtClean="0"/>
              <a:t>1/30/2020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waymo.com/open/data/" TargetMode="External"/><Relationship Id="rId5" Type="http://schemas.openxmlformats.org/officeDocument/2006/relationships/image" Target="../media/image10.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ja.wikipedia.org/wiki/%E6%97%A5%E6%9C%AC%E3%81%AE%E9%AB%98%E9%80%9F%E9%81%93%E8%B7%AF(&#21442;&#29031;" TargetMode="External"/><Relationship Id="rId4" Type="http://schemas.openxmlformats.org/officeDocument/2006/relationships/hyperlink" Target="https://www.fixmystreet.jp/reports/4121"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t>深層学習を</a:t>
            </a:r>
            <a:r>
              <a:rPr lang="ja-JP" altLang="en-US" dirty="0" smtClean="0"/>
              <a:t>用いた</a:t>
            </a:r>
            <a:r>
              <a:rPr lang="en-US" altLang="ja-JP" dirty="0" smtClean="0"/>
              <a:t/>
            </a:r>
            <a:br>
              <a:rPr lang="en-US" altLang="ja-JP" dirty="0" smtClean="0"/>
            </a:br>
            <a:r>
              <a:rPr lang="ja-JP" altLang="en-US" dirty="0"/>
              <a:t>一般</a:t>
            </a:r>
            <a:r>
              <a:rPr lang="ja-JP" altLang="en-US" dirty="0" smtClean="0"/>
              <a:t>道路の</a:t>
            </a:r>
            <a:r>
              <a:rPr lang="ja-JP" altLang="en-US" dirty="0"/>
              <a:t>ロバストな</a:t>
            </a:r>
            <a:r>
              <a:rPr lang="ja-JP" altLang="en-US" dirty="0" smtClean="0"/>
              <a:t>車線補完</a:t>
            </a:r>
            <a:endParaRPr kumimoji="1" lang="ja-JP" altLang="en-US" dirty="0"/>
          </a:p>
        </p:txBody>
      </p:sp>
      <p:sp>
        <p:nvSpPr>
          <p:cNvPr id="3" name="サブタイトル 2"/>
          <p:cNvSpPr>
            <a:spLocks noGrp="1"/>
          </p:cNvSpPr>
          <p:nvPr>
            <p:ph type="subTitle" idx="1"/>
          </p:nvPr>
        </p:nvSpPr>
        <p:spPr/>
        <p:txBody>
          <a:bodyPr>
            <a:normAutofit/>
          </a:bodyPr>
          <a:lstStyle/>
          <a:p>
            <a:r>
              <a:rPr lang="ja-JP" altLang="en-US" sz="2000" dirty="0" smtClean="0"/>
              <a:t>新潟大学 工学部情報工学科</a:t>
            </a:r>
            <a:endParaRPr kumimoji="1" lang="en-US" altLang="ja-JP" sz="2000" dirty="0" smtClean="0"/>
          </a:p>
          <a:p>
            <a:r>
              <a:rPr kumimoji="1" lang="ja-JP" altLang="en-US" sz="2000" dirty="0" smtClean="0"/>
              <a:t>林隆史研究室</a:t>
            </a:r>
            <a:endParaRPr kumimoji="1" lang="en-US" altLang="ja-JP" sz="2000" dirty="0"/>
          </a:p>
          <a:p>
            <a:r>
              <a:rPr kumimoji="1" lang="en-US" altLang="ja-JP" sz="2000" dirty="0" smtClean="0"/>
              <a:t>T16I273C</a:t>
            </a:r>
            <a:r>
              <a:rPr kumimoji="1" lang="ja-JP" altLang="en-US" sz="2000" dirty="0" smtClean="0"/>
              <a:t> 小松 </a:t>
            </a:r>
            <a:r>
              <a:rPr kumimoji="1" lang="ja-JP" altLang="en-US" sz="2000" dirty="0"/>
              <a:t>耀人</a:t>
            </a:r>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9755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実験</a:t>
            </a:r>
            <a:r>
              <a:rPr lang="ja-JP" altLang="en-US" dirty="0" smtClean="0"/>
              <a:t>結果</a:t>
            </a:r>
            <a:r>
              <a:rPr lang="en-US" altLang="ja-JP" dirty="0" smtClean="0"/>
              <a:t>(2)</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2588"/>
            <a:ext cx="9191386" cy="4488816"/>
          </a:xfrm>
          <a:prstGeom prst="rect">
            <a:avLst/>
          </a:prstGeom>
        </p:spPr>
      </p:pic>
      <p:sp>
        <p:nvSpPr>
          <p:cNvPr id="6" name="正方形/長方形 5"/>
          <p:cNvSpPr/>
          <p:nvPr/>
        </p:nvSpPr>
        <p:spPr>
          <a:xfrm>
            <a:off x="5750805"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考察と今後の展望</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en-US" altLang="ja-JP" sz="3200" dirty="0" smtClean="0"/>
              <a:t>GLCIC</a:t>
            </a:r>
            <a:r>
              <a:rPr kumimoji="1" lang="ja-JP" altLang="en-US" sz="3200" dirty="0" smtClean="0"/>
              <a:t>を利用して車線が途切れているところでも補完できる</a:t>
            </a:r>
            <a:endParaRPr kumimoji="1" lang="en-US" altLang="ja-JP" sz="3200" dirty="0" smtClean="0"/>
          </a:p>
          <a:p>
            <a:r>
              <a:rPr lang="ja-JP" altLang="en-US" sz="3200" dirty="0" smtClean="0"/>
              <a:t>ただしデータセットの都合上直線のみで破線のところは補完できない</a:t>
            </a:r>
            <a:endParaRPr lang="en-US" altLang="ja-JP" sz="3200" dirty="0" smtClean="0"/>
          </a:p>
          <a:p>
            <a:r>
              <a:rPr kumimoji="1" lang="ja-JP" altLang="en-US" sz="3200" dirty="0" smtClean="0"/>
              <a:t>今後他の手法も併用して車線を認識するところまで完成させたい</a:t>
            </a:r>
            <a:endParaRPr kumimoji="1" lang="ja-JP" altLang="en-US" sz="3200" dirty="0"/>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3044655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:GAN</a:t>
            </a:r>
            <a:r>
              <a:rPr kumimoji="1" lang="ja-JP" altLang="en-US" dirty="0" smtClean="0"/>
              <a:t>について</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smtClean="0"/>
              <a:t>Generator(</a:t>
            </a:r>
            <a:r>
              <a:rPr kumimoji="1" lang="ja-JP" altLang="en-US" sz="2400" dirty="0" smtClean="0"/>
              <a:t>生成側</a:t>
            </a:r>
            <a:r>
              <a:rPr kumimoji="1" lang="en-US" altLang="ja-JP" sz="2400" dirty="0" smtClean="0"/>
              <a:t>)</a:t>
            </a:r>
            <a:endParaRPr kumimoji="1" lang="ja-JP" altLang="en-US" sz="2400" dirty="0"/>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smtClean="0"/>
              <a:t>Discriminator(</a:t>
            </a:r>
            <a:r>
              <a:rPr kumimoji="1" lang="ja-JP" altLang="en-US" sz="2400" dirty="0" smtClean="0"/>
              <a:t>判別側</a:t>
            </a:r>
            <a:r>
              <a:rPr kumimoji="1" lang="en-US" altLang="ja-JP" sz="2400" dirty="0" smtClean="0"/>
              <a:t>)</a:t>
            </a:r>
            <a:endParaRPr kumimoji="1" lang="ja-JP" altLang="en-US" sz="2400" dirty="0"/>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smtClean="0"/>
              <a:t>より見破られないように</a:t>
            </a:r>
            <a:endParaRPr kumimoji="1" lang="ja-JP" altLang="en-US" dirty="0"/>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smtClean="0"/>
              <a:t>より見破るように</a:t>
            </a:r>
            <a:endParaRPr kumimoji="1" lang="ja-JP" altLang="en-US" dirty="0"/>
          </a:p>
        </p:txBody>
      </p:sp>
    </p:spTree>
    <p:extLst>
      <p:ext uri="{BB962C8B-B14F-4D97-AF65-F5344CB8AC3E}">
        <p14:creationId xmlns:p14="http://schemas.microsoft.com/office/powerpoint/2010/main" val="33874746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ja-JP" altLang="en-US" dirty="0" smtClean="0"/>
              <a:t>実験環境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115396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smtClean="0"/>
              <a:t>補足資料</a:t>
            </a:r>
            <a:r>
              <a:rPr lang="en-US" altLang="ja-JP" dirty="0" smtClean="0"/>
              <a:t>:</a:t>
            </a:r>
            <a:r>
              <a:rPr lang="ja-JP" altLang="en-US" dirty="0" smtClean="0"/>
              <a:t>データセット</a:t>
            </a:r>
            <a:r>
              <a:rPr lang="ja-JP" altLang="en-US" dirty="0" smtClean="0"/>
              <a:t>について</a:t>
            </a:r>
            <a:endParaRPr kumimoji="1" lang="ja-JP" altLang="en-US" dirty="0"/>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t>Fig2:Waymo Open Dataset</a:t>
            </a:r>
            <a:endParaRPr kumimoji="1" lang="ja-JP" altLang="en-US" sz="1350" dirty="0"/>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hlinkClick r:id="rId6"/>
              </a:rPr>
              <a:t>https://waymo.com/open/data/</a:t>
            </a:r>
            <a:endParaRPr kumimoji="1" lang="ja-JP" altLang="en-US" sz="1350" dirty="0"/>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t>・ドライブレコーダーで撮影したデータをラベル付けしたもの</a:t>
            </a:r>
            <a:r>
              <a:rPr kumimoji="1" lang="en-US" altLang="ja-JP" sz="2400" dirty="0"/>
              <a:t>(20</a:t>
            </a:r>
            <a:r>
              <a:rPr kumimoji="1" lang="ja-JP" altLang="en-US" sz="2400" dirty="0"/>
              <a:t>秒間</a:t>
            </a:r>
            <a:r>
              <a:rPr kumimoji="1" lang="en-US" altLang="ja-JP" sz="2400" dirty="0"/>
              <a:t>×1000</a:t>
            </a:r>
            <a:r>
              <a:rPr kumimoji="1" lang="ja-JP" altLang="en-US" sz="2400" dirty="0"/>
              <a:t>個</a:t>
            </a:r>
            <a:r>
              <a:rPr kumimoji="1" lang="en-US" altLang="ja-JP" sz="2400" dirty="0"/>
              <a:t>)</a:t>
            </a:r>
          </a:p>
          <a:p>
            <a:r>
              <a:rPr kumimoji="1" lang="ja-JP" altLang="en-US" sz="2400" dirty="0"/>
              <a:t>・データ量が膨大（</a:t>
            </a:r>
            <a:r>
              <a:rPr kumimoji="1" lang="en-US" altLang="ja-JP" sz="2400" dirty="0"/>
              <a:t>1TB</a:t>
            </a:r>
            <a:r>
              <a:rPr kumimoji="1" lang="ja-JP" altLang="en-US" sz="2400" dirty="0" smtClean="0"/>
              <a:t>）</a:t>
            </a:r>
            <a:endParaRPr kumimoji="1" lang="en-US" altLang="ja-JP" sz="2400" dirty="0" smtClean="0"/>
          </a:p>
          <a:p>
            <a:r>
              <a:rPr kumimoji="1" lang="ja-JP" altLang="en-US" sz="2400" dirty="0" smtClean="0"/>
              <a:t>・この中から画像のみを抽出し</a:t>
            </a:r>
            <a:r>
              <a:rPr kumimoji="1" lang="en-US" altLang="ja-JP" sz="2400" dirty="0" smtClean="0"/>
              <a:t>(20</a:t>
            </a:r>
            <a:r>
              <a:rPr kumimoji="1" lang="ja-JP" altLang="en-US" sz="2400" dirty="0" smtClean="0"/>
              <a:t>万枚</a:t>
            </a:r>
            <a:r>
              <a:rPr kumimoji="1" lang="en-US" altLang="ja-JP" sz="2400" dirty="0" smtClean="0"/>
              <a:t>)</a:t>
            </a:r>
            <a:r>
              <a:rPr kumimoji="1" lang="ja-JP" altLang="en-US" sz="2400" dirty="0" err="1" smtClean="0"/>
              <a:t>、</a:t>
            </a:r>
            <a:r>
              <a:rPr kumimoji="1" lang="en-US" altLang="ja-JP" sz="2400" dirty="0" err="1" smtClean="0"/>
              <a:t>Groung</a:t>
            </a:r>
            <a:r>
              <a:rPr kumimoji="1" lang="en-US" altLang="ja-JP" sz="2400" dirty="0" smtClean="0"/>
              <a:t> Truth</a:t>
            </a:r>
            <a:r>
              <a:rPr kumimoji="1" lang="ja-JP" altLang="en-US" sz="2400" dirty="0" smtClean="0"/>
              <a:t>として車線が直線でかつきちんとつながっているもののみ使用</a:t>
            </a:r>
            <a:r>
              <a:rPr kumimoji="1" lang="en-US" altLang="ja-JP" sz="2400" dirty="0" smtClean="0"/>
              <a:t>(</a:t>
            </a:r>
            <a:r>
              <a:rPr kumimoji="1" lang="ja-JP" altLang="en-US" sz="2400" dirty="0" smtClean="0"/>
              <a:t>約</a:t>
            </a:r>
            <a:r>
              <a:rPr kumimoji="1" lang="en-US" altLang="ja-JP" sz="2400" dirty="0" smtClean="0"/>
              <a:t>1.1</a:t>
            </a:r>
            <a:r>
              <a:rPr kumimoji="1" lang="ja-JP" altLang="en-US" sz="2400" dirty="0" smtClean="0"/>
              <a:t>万枚</a:t>
            </a:r>
            <a:r>
              <a:rPr kumimoji="1" lang="en-US" altLang="ja-JP" sz="2400" dirty="0" smtClean="0"/>
              <a:t>)</a:t>
            </a:r>
          </a:p>
        </p:txBody>
      </p:sp>
    </p:spTree>
    <p:extLst>
      <p:ext uri="{BB962C8B-B14F-4D97-AF65-F5344CB8AC3E}">
        <p14:creationId xmlns:p14="http://schemas.microsoft.com/office/powerpoint/2010/main" val="1009503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ja-JP" altLang="en-US" dirty="0" smtClean="0"/>
              <a:t>拡張畳み込み層について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4184375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en-US" altLang="ja-JP" dirty="0" err="1" smtClean="0"/>
              <a:t>CelebA</a:t>
            </a:r>
            <a:r>
              <a:rPr kumimoji="1" lang="ja-JP" altLang="en-US" dirty="0" smtClean="0"/>
              <a:t>データセットについて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778973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背景・目的</a:t>
            </a:r>
          </a:p>
        </p:txBody>
      </p:sp>
      <p:sp>
        <p:nvSpPr>
          <p:cNvPr id="3" name="コンテンツ プレースホルダー 2"/>
          <p:cNvSpPr>
            <a:spLocks noGrp="1"/>
          </p:cNvSpPr>
          <p:nvPr>
            <p:ph idx="1"/>
          </p:nvPr>
        </p:nvSpPr>
        <p:spPr/>
        <p:txBody>
          <a:bodyPr/>
          <a:lstStyle/>
          <a:p>
            <a:r>
              <a:rPr kumimoji="1" lang="ja-JP" altLang="en-US" dirty="0"/>
              <a:t>自動運転の需要が高まっている</a:t>
            </a:r>
            <a:endParaRPr lang="en-US" altLang="ja-JP" dirty="0"/>
          </a:p>
          <a:p>
            <a:r>
              <a:rPr kumimoji="1" lang="ja-JP" altLang="en-US" dirty="0"/>
              <a:t>高精度地図を利用した自動運転が現在一番精度が高いが高精度の地図が整備されている道路はわずか</a:t>
            </a:r>
            <a:r>
              <a:rPr kumimoji="1" lang="en-US" altLang="ja-JP" dirty="0"/>
              <a:t>1</a:t>
            </a:r>
            <a:r>
              <a:rPr kumimoji="1" lang="ja-JP" altLang="en-US" dirty="0"/>
              <a:t>％ほど</a:t>
            </a:r>
            <a:endParaRPr kumimoji="1" lang="en-US" altLang="ja-JP" dirty="0"/>
          </a:p>
          <a:p>
            <a:r>
              <a:rPr lang="ja-JP" altLang="en-US" dirty="0"/>
              <a:t>自車の周辺の情報をセンサ類を利用して推定する事が必要</a:t>
            </a:r>
            <a:endParaRPr kumimoji="1" lang="en-US" altLang="ja-JP" dirty="0"/>
          </a:p>
        </p:txBody>
      </p:sp>
      <p:sp>
        <p:nvSpPr>
          <p:cNvPr id="4" name="フッター プレースホルダー 3"/>
          <p:cNvSpPr>
            <a:spLocks noGrp="1"/>
          </p:cNvSpPr>
          <p:nvPr>
            <p:ph type="ftr" sz="quarter" idx="11"/>
          </p:nvPr>
        </p:nvSpPr>
        <p:spPr>
          <a:xfrm>
            <a:off x="1479760" y="6223972"/>
            <a:ext cx="5351790" cy="371432"/>
          </a:xfrm>
        </p:spPr>
        <p:txBody>
          <a:bodyPr/>
          <a:lstStyle/>
          <a:p>
            <a:r>
              <a:rPr lang="ja-JP" altLang="en-US" dirty="0">
                <a:hlinkClick r:id="rId3"/>
              </a:rPr>
              <a:t>“</a:t>
            </a:r>
            <a:r>
              <a:rPr lang="en-US" altLang="ja-JP" dirty="0">
                <a:hlinkClick r:id="rId3"/>
              </a:rPr>
              <a:t>TRI-AD</a:t>
            </a:r>
            <a:r>
              <a:rPr lang="ja-JP" altLang="en-US" dirty="0" err="1">
                <a:hlinkClick r:id="rId3"/>
              </a:rPr>
              <a:t>、</a:t>
            </a:r>
            <a:r>
              <a:rPr lang="en-US" altLang="ja-JP" dirty="0" err="1">
                <a:hlinkClick r:id="rId3"/>
              </a:rPr>
              <a:t>Maxar</a:t>
            </a:r>
            <a:r>
              <a:rPr lang="ja-JP" altLang="en-US" dirty="0">
                <a:hlinkClick r:id="rId3"/>
              </a:rPr>
              <a:t>テクノロジーズ、</a:t>
            </a:r>
            <a:r>
              <a:rPr lang="en-US" altLang="ja-JP" dirty="0">
                <a:hlinkClick r:id="rId3"/>
              </a:rPr>
              <a:t>NTT</a:t>
            </a:r>
            <a:r>
              <a:rPr lang="ja-JP" altLang="en-US" dirty="0">
                <a:hlinkClick r:id="rId3"/>
              </a:rPr>
              <a:t>データ 自動運転車用の衛星画像を用いた高精度地図生成で提携”</a:t>
            </a:r>
            <a:endParaRPr lang="en-US" altLang="ja-JP" dirty="0">
              <a:hlinkClick r:id="rId3"/>
            </a:endParaRPr>
          </a:p>
          <a:p>
            <a:r>
              <a:rPr lang="en-US" altLang="ja-JP" dirty="0">
                <a:hlinkClick r:id="rId4"/>
              </a:rPr>
              <a:t>https://www.tri-ad.global/jp/news/20190425</a:t>
            </a:r>
            <a:r>
              <a:rPr lang="ja-JP" altLang="en-US" dirty="0"/>
              <a:t> </a:t>
            </a:r>
            <a:r>
              <a:rPr lang="en-US" altLang="ja-JP" dirty="0"/>
              <a:t>(</a:t>
            </a:r>
            <a:r>
              <a:rPr lang="ja-JP" altLang="en-US" dirty="0"/>
              <a:t>参照 </a:t>
            </a:r>
            <a:r>
              <a:rPr lang="en-US" altLang="ja-JP" dirty="0"/>
              <a:t>2019-12-15)</a:t>
            </a:r>
            <a:endParaRPr lang="en-US" altLang="ja-JP" dirty="0">
              <a:hlinkClick r:id="rId3"/>
            </a:endParaRPr>
          </a:p>
          <a:p>
            <a:r>
              <a:rPr lang="en-US" altLang="ja-JP" dirty="0">
                <a:hlinkClick r:id="rId3"/>
              </a:rPr>
              <a:t>“</a:t>
            </a:r>
            <a:r>
              <a:rPr lang="ja-JP" altLang="en-US" dirty="0">
                <a:hlinkClick r:id="rId3"/>
              </a:rPr>
              <a:t>日本経済新聞</a:t>
            </a:r>
            <a:r>
              <a:rPr lang="en-US" altLang="ja-JP" dirty="0">
                <a:hlinkClick r:id="rId3"/>
              </a:rPr>
              <a:t>-</a:t>
            </a:r>
            <a:r>
              <a:rPr lang="ja-JP" altLang="en-US" dirty="0">
                <a:hlinkClick r:id="rId3"/>
              </a:rPr>
              <a:t>車の自動運転用、ゼンリンが道路の三次元データを提供</a:t>
            </a:r>
            <a:r>
              <a:rPr lang="en-US" altLang="ja-JP" dirty="0">
                <a:hlinkClick r:id="rId3"/>
              </a:rPr>
              <a:t>”</a:t>
            </a:r>
          </a:p>
          <a:p>
            <a:r>
              <a:rPr lang="en-US" altLang="ja-JP" dirty="0">
                <a:hlinkClick r:id="rId3"/>
              </a:rPr>
              <a:t>https://www.nikkei.com/article/DGXNASFK1202G_S4A210C1000000/</a:t>
            </a:r>
            <a:r>
              <a:rPr lang="ja-JP" altLang="en-US" dirty="0"/>
              <a:t> </a:t>
            </a:r>
            <a:r>
              <a:rPr lang="en-US" altLang="ja-JP" dirty="0"/>
              <a:t>(</a:t>
            </a:r>
            <a:r>
              <a:rPr lang="ja-JP" altLang="en-US" dirty="0"/>
              <a:t>参照 </a:t>
            </a:r>
            <a:r>
              <a:rPr lang="en-US" altLang="ja-JP" dirty="0"/>
              <a:t>2019-12-15)</a:t>
            </a:r>
            <a:endParaRPr lang="en-US" dirty="0"/>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8124" y="3298370"/>
            <a:ext cx="4315061" cy="2322518"/>
          </a:xfrm>
          <a:prstGeom prst="rect">
            <a:avLst/>
          </a:prstGeom>
        </p:spPr>
      </p:pic>
      <p:sp>
        <p:nvSpPr>
          <p:cNvPr id="6" name="テキスト ボックス 5"/>
          <p:cNvSpPr txBox="1"/>
          <p:nvPr/>
        </p:nvSpPr>
        <p:spPr>
          <a:xfrm>
            <a:off x="3207247" y="5664722"/>
            <a:ext cx="1896813" cy="307777"/>
          </a:xfrm>
          <a:prstGeom prst="rect">
            <a:avLst/>
          </a:prstGeom>
          <a:noFill/>
        </p:spPr>
        <p:txBody>
          <a:bodyPr wrap="square" rtlCol="0">
            <a:spAutoFit/>
          </a:bodyPr>
          <a:lstStyle/>
          <a:p>
            <a:pPr algn="ctr"/>
            <a:r>
              <a:rPr kumimoji="1" lang="ja-JP" altLang="en-US" sz="1400" dirty="0"/>
              <a:t>高精度地図</a:t>
            </a:r>
            <a:endParaRPr kumimoji="1" lang="ja-JP" altLang="en-US" dirty="0"/>
          </a:p>
        </p:txBody>
      </p:sp>
    </p:spTree>
    <p:extLst>
      <p:ext uri="{BB962C8B-B14F-4D97-AF65-F5344CB8AC3E}">
        <p14:creationId xmlns:p14="http://schemas.microsoft.com/office/powerpoint/2010/main" val="34966391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背景・目的</a:t>
            </a:r>
            <a:endParaRPr kumimoji="1" lang="ja-JP" altLang="en-US" dirty="0"/>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357687"/>
            <a:ext cx="4716583" cy="3157163"/>
          </a:xfrm>
        </p:spPr>
      </p:pic>
      <p:sp>
        <p:nvSpPr>
          <p:cNvPr id="4" name="フッター プレースホルダー 3"/>
          <p:cNvSpPr>
            <a:spLocks noGrp="1"/>
          </p:cNvSpPr>
          <p:nvPr>
            <p:ph type="ftr" sz="quarter" idx="11"/>
          </p:nvPr>
        </p:nvSpPr>
        <p:spPr>
          <a:xfrm>
            <a:off x="1394460" y="6253481"/>
            <a:ext cx="4766310" cy="365125"/>
          </a:xfrm>
        </p:spPr>
        <p:txBody>
          <a:bodyPr/>
          <a:lstStyle/>
          <a:p>
            <a:r>
              <a:rPr lang="ja-JP" altLang="en-US" sz="1200" dirty="0" smtClean="0">
                <a:hlinkClick r:id="rId4"/>
              </a:rPr>
              <a:t>“日本の高速道路</a:t>
            </a:r>
            <a:r>
              <a:rPr lang="en-US" altLang="ja-JP" sz="1200" dirty="0" smtClean="0">
                <a:hlinkClick r:id="rId4"/>
              </a:rPr>
              <a:t>(</a:t>
            </a:r>
            <a:r>
              <a:rPr lang="en-US" altLang="ja-JP" sz="1200" dirty="0" err="1" smtClean="0">
                <a:hlinkClick r:id="rId4"/>
              </a:rPr>
              <a:t>wikipedia</a:t>
            </a:r>
            <a:r>
              <a:rPr lang="en-US" altLang="ja-JP" sz="1200" dirty="0" smtClean="0">
                <a:hlinkClick r:id="rId4"/>
              </a:rPr>
              <a:t>)</a:t>
            </a:r>
            <a:r>
              <a:rPr lang="ja-JP" altLang="en-US" sz="1200" dirty="0" smtClean="0">
                <a:hlinkClick r:id="rId4"/>
              </a:rPr>
              <a:t>”</a:t>
            </a:r>
            <a:endParaRPr lang="en-US" altLang="ja-JP" sz="1200" dirty="0" smtClean="0">
              <a:hlinkClick r:id="rId4"/>
            </a:endParaRPr>
          </a:p>
          <a:p>
            <a:r>
              <a:rPr lang="en-US" altLang="ja-JP" sz="1200" dirty="0">
                <a:hlinkClick r:id="rId5"/>
              </a:rPr>
              <a:t>https://ja.wikipedia.org/wiki/%</a:t>
            </a:r>
            <a:r>
              <a:rPr lang="en-US" altLang="ja-JP" sz="1200" dirty="0" smtClean="0">
                <a:hlinkClick r:id="rId5"/>
              </a:rPr>
              <a:t>E6%97%A5%E6%9C%AC%E3%81%AE%E9%AB%98%E9%80%9F%E9%81%93%E8%B7%AF</a:t>
            </a:r>
            <a:r>
              <a:rPr lang="ja-JP" altLang="en-US" sz="1200" dirty="0" smtClean="0">
                <a:hlinkClick r:id="rId5"/>
              </a:rPr>
              <a:t> </a:t>
            </a:r>
            <a:r>
              <a:rPr lang="en-US" altLang="ja-JP" sz="1200" dirty="0" smtClean="0">
                <a:hlinkClick r:id="rId5"/>
              </a:rPr>
              <a:t>(</a:t>
            </a:r>
            <a:r>
              <a:rPr lang="ja-JP" altLang="en-US" sz="1200" dirty="0" smtClean="0">
                <a:hlinkClick r:id="rId5"/>
              </a:rPr>
              <a:t>参照</a:t>
            </a:r>
            <a:r>
              <a:rPr lang="ja-JP" altLang="en-US" sz="1200" dirty="0" smtClean="0"/>
              <a:t> </a:t>
            </a:r>
            <a:r>
              <a:rPr lang="en-US" altLang="ja-JP" sz="1200" dirty="0" smtClean="0"/>
              <a:t>2020-01-30)</a:t>
            </a:r>
            <a:endParaRPr lang="en-US" altLang="ja-JP" sz="1200" dirty="0" smtClean="0">
              <a:hlinkClick r:id="rId4"/>
            </a:endParaRPr>
          </a:p>
          <a:p>
            <a:r>
              <a:rPr lang="ja-JP" altLang="en-US" sz="1200" dirty="0" smtClean="0">
                <a:hlinkClick r:id="rId4"/>
              </a:rPr>
              <a:t>“道路の白線が消えている”</a:t>
            </a:r>
            <a:endParaRPr lang="en-US" altLang="ja-JP" sz="1200" dirty="0" smtClean="0">
              <a:hlinkClick r:id="rId4"/>
            </a:endParaRPr>
          </a:p>
          <a:p>
            <a:r>
              <a:rPr lang="en-US" altLang="ja-JP" sz="1200" dirty="0" smtClean="0">
                <a:hlinkClick r:id="rId4"/>
              </a:rPr>
              <a:t>https</a:t>
            </a:r>
            <a:r>
              <a:rPr lang="en-US" altLang="ja-JP" sz="1200" dirty="0">
                <a:hlinkClick r:id="rId4"/>
              </a:rPr>
              <a:t>://</a:t>
            </a:r>
            <a:r>
              <a:rPr lang="en-US" altLang="ja-JP" sz="1200" dirty="0" smtClean="0">
                <a:hlinkClick r:id="rId4"/>
              </a:rPr>
              <a:t>www.fixmystreet.jp/reports/4121</a:t>
            </a:r>
            <a:r>
              <a:rPr lang="ja-JP" altLang="en-US" sz="1200" dirty="0" smtClean="0"/>
              <a:t> </a:t>
            </a:r>
            <a:r>
              <a:rPr lang="en-US" altLang="ja-JP" sz="1200" dirty="0">
                <a:hlinkClick r:id="rId5"/>
              </a:rPr>
              <a:t>(</a:t>
            </a:r>
            <a:r>
              <a:rPr lang="ja-JP" altLang="en-US" sz="1200" dirty="0">
                <a:hlinkClick r:id="rId5"/>
              </a:rPr>
              <a:t>参照</a:t>
            </a:r>
            <a:r>
              <a:rPr lang="ja-JP" altLang="en-US" sz="1200" dirty="0"/>
              <a:t> </a:t>
            </a:r>
            <a:r>
              <a:rPr lang="en-US" altLang="ja-JP" sz="1200" dirty="0"/>
              <a:t>2020-01-30)</a:t>
            </a:r>
            <a:endParaRPr lang="en-US" altLang="ja-JP" sz="1200" dirty="0">
              <a:hlinkClick r:id="rId4"/>
            </a:endParaRPr>
          </a:p>
          <a:p>
            <a:endParaRPr kumimoji="1" lang="en-US" sz="1200" dirty="0">
              <a:solidFill>
                <a:schemeClr val="tx1"/>
              </a:solidFill>
            </a:endParaRPr>
          </a:p>
        </p:txBody>
      </p:sp>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10448" y="1357687"/>
            <a:ext cx="3010097" cy="4433125"/>
          </a:xfrm>
          <a:prstGeom prst="rect">
            <a:avLst/>
          </a:prstGeom>
        </p:spPr>
      </p:pic>
      <p:sp>
        <p:nvSpPr>
          <p:cNvPr id="8" name="平行四辺形 7"/>
          <p:cNvSpPr/>
          <p:nvPr/>
        </p:nvSpPr>
        <p:spPr>
          <a:xfrm rot="566260">
            <a:off x="6323899" y="2030627"/>
            <a:ext cx="1897380" cy="3806783"/>
          </a:xfrm>
          <a:prstGeom prst="parallelogram">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810408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3845" y="365760"/>
            <a:ext cx="7886700" cy="800100"/>
          </a:xfrm>
        </p:spPr>
        <p:txBody>
          <a:bodyPr>
            <a:normAutofit/>
          </a:bodyPr>
          <a:lstStyle/>
          <a:p>
            <a:r>
              <a:rPr kumimoji="1" lang="ja-JP" altLang="en-US" dirty="0" smtClean="0"/>
              <a:t>先行研究</a:t>
            </a:r>
            <a:endParaRPr kumimoji="1" lang="ja-JP" altLang="en-US" dirty="0"/>
          </a:p>
        </p:txBody>
      </p:sp>
      <p:pic>
        <p:nvPicPr>
          <p:cNvPr id="5" name="GLCIC-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04056" y="2005013"/>
            <a:ext cx="7735888" cy="4351338"/>
          </a:xfrm>
        </p:spPr>
      </p:pic>
      <p:sp>
        <p:nvSpPr>
          <p:cNvPr id="3" name="テキスト ボックス 2"/>
          <p:cNvSpPr txBox="1"/>
          <p:nvPr/>
        </p:nvSpPr>
        <p:spPr>
          <a:xfrm>
            <a:off x="874395" y="1378278"/>
            <a:ext cx="7395210" cy="523220"/>
          </a:xfrm>
          <a:prstGeom prst="rect">
            <a:avLst/>
          </a:prstGeom>
          <a:noFill/>
        </p:spPr>
        <p:txBody>
          <a:bodyPr wrap="square" rtlCol="0">
            <a:spAutoFit/>
          </a:bodyPr>
          <a:lstStyle/>
          <a:p>
            <a:r>
              <a:rPr lang="en-US" altLang="ja-JP" sz="2800" dirty="0"/>
              <a:t>Globally and Locally Consistent Image Completion</a:t>
            </a:r>
            <a:endParaRPr kumimoji="1" lang="ja-JP" altLang="en-US" sz="2800" dirty="0"/>
          </a:p>
        </p:txBody>
      </p:sp>
      <p:sp>
        <p:nvSpPr>
          <p:cNvPr id="6" name="フッター プレースホルダー 3"/>
          <p:cNvSpPr>
            <a:spLocks noGrp="1"/>
          </p:cNvSpPr>
          <p:nvPr>
            <p:ph type="ftr" sz="quarter" idx="11"/>
          </p:nvPr>
        </p:nvSpPr>
        <p:spPr>
          <a:xfrm>
            <a:off x="3028950" y="6459866"/>
            <a:ext cx="3086100" cy="365125"/>
          </a:xfrm>
        </p:spPr>
        <p:txBody>
          <a:bodyPr/>
          <a:lstStyle/>
          <a:p>
            <a:r>
              <a:rPr lang="en-US" altLang="ja-JP" dirty="0"/>
              <a:t>SATOSHI IIZUKA, EDGAR SIMO-SERRA, HIROSHI ISHIKAWA,</a:t>
            </a:r>
          </a:p>
          <a:p>
            <a:r>
              <a:rPr lang="en-US" altLang="ja-JP" dirty="0"/>
              <a:t>Globally and Locally Consistent Image Completion</a:t>
            </a:r>
            <a:r>
              <a:rPr lang="ja-JP" altLang="en-US" dirty="0" smtClean="0"/>
              <a:t>”</a:t>
            </a:r>
            <a:endParaRPr lang="en-US" altLang="ja-JP" dirty="0"/>
          </a:p>
        </p:txBody>
      </p:sp>
    </p:spTree>
    <p:extLst>
      <p:ext uri="{BB962C8B-B14F-4D97-AF65-F5344CB8AC3E}">
        <p14:creationId xmlns:p14="http://schemas.microsoft.com/office/powerpoint/2010/main" val="3938547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の概要</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sp>
        <p:nvSpPr>
          <p:cNvPr id="6" name="コンテンツ プレースホルダー 5"/>
          <p:cNvSpPr>
            <a:spLocks noGrp="1"/>
          </p:cNvSpPr>
          <p:nvPr>
            <p:ph idx="1"/>
          </p:nvPr>
        </p:nvSpPr>
        <p:spPr/>
        <p:txBody>
          <a:bodyPr/>
          <a:lstStyle/>
          <a:p>
            <a:r>
              <a:rPr kumimoji="1" lang="en-US" altLang="ja-JP" dirty="0"/>
              <a:t>GAN</a:t>
            </a:r>
            <a:r>
              <a:rPr lang="ja-JP" altLang="en-US" dirty="0"/>
              <a:t>の一種</a:t>
            </a:r>
            <a:endParaRPr lang="en-US" altLang="ja-JP" dirty="0"/>
          </a:p>
          <a:p>
            <a:r>
              <a:rPr lang="ja-JP" altLang="en-US" dirty="0"/>
              <a:t>生成側は判定側を欺くように学習し、判定する側は</a:t>
            </a:r>
            <a:r>
              <a:rPr lang="ja-JP" altLang="en-US" dirty="0" smtClean="0"/>
              <a:t>全体と補完部分を見て自然</a:t>
            </a:r>
            <a:r>
              <a:rPr lang="ja-JP" altLang="en-US" dirty="0"/>
              <a:t>かを判定する</a:t>
            </a:r>
            <a:endParaRPr kumimoji="1" lang="ja-JP" alt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9183"/>
            <a:ext cx="9144000" cy="3320955"/>
          </a:xfrm>
          <a:prstGeom prst="rect">
            <a:avLst/>
          </a:prstGeom>
        </p:spPr>
      </p:pic>
    </p:spTree>
    <p:extLst>
      <p:ext uri="{BB962C8B-B14F-4D97-AF65-F5344CB8AC3E}">
        <p14:creationId xmlns:p14="http://schemas.microsoft.com/office/powerpoint/2010/main" val="36719605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438307" y="1691322"/>
            <a:ext cx="8305171" cy="2041848"/>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en-US" altLang="ja-JP" dirty="0"/>
              <a:t>GLCIC</a:t>
            </a:r>
            <a:r>
              <a:rPr kumimoji="1" lang="ja-JP" altLang="en-US" dirty="0"/>
              <a:t>の特徴</a:t>
            </a:r>
          </a:p>
        </p:txBody>
      </p:sp>
      <p:sp>
        <p:nvSpPr>
          <p:cNvPr id="3" name="コンテンツ プレースホルダー 2"/>
          <p:cNvSpPr>
            <a:spLocks noGrp="1"/>
          </p:cNvSpPr>
          <p:nvPr>
            <p:ph idx="1"/>
          </p:nvPr>
        </p:nvSpPr>
        <p:spPr>
          <a:xfrm>
            <a:off x="633845" y="1828801"/>
            <a:ext cx="7886700" cy="1564303"/>
          </a:xfrm>
        </p:spPr>
        <p:txBody>
          <a:bodyPr/>
          <a:lstStyle/>
          <a:p>
            <a:r>
              <a:rPr kumimoji="1" lang="ja-JP" altLang="en-US" dirty="0"/>
              <a:t>従来手法では、</a:t>
            </a:r>
            <a:r>
              <a:rPr kumimoji="1" lang="ja-JP" altLang="en-US" dirty="0">
                <a:solidFill>
                  <a:srgbClr val="FF0000"/>
                </a:solidFill>
              </a:rPr>
              <a:t>画像内の他の領域</a:t>
            </a:r>
            <a:r>
              <a:rPr kumimoji="1" lang="ja-JP" altLang="en-US" dirty="0"/>
              <a:t>にあるものしか使えなかったが、今回の手法では新しいものを生成できるように</a:t>
            </a:r>
            <a:endParaRPr kumimoji="1" lang="en-US" altLang="ja-JP" dirty="0"/>
          </a:p>
          <a:p>
            <a:r>
              <a:rPr lang="ja-JP" altLang="en-US" dirty="0">
                <a:solidFill>
                  <a:srgbClr val="FF0000"/>
                </a:solidFill>
              </a:rPr>
              <a:t>拡張畳み込み層</a:t>
            </a:r>
            <a:r>
              <a:rPr lang="ja-JP" altLang="en-US" dirty="0"/>
              <a:t>を使用することによって受容野を広げつつ解像度を落とさないで大域的な整合性を確保できる</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
        <p:nvSpPr>
          <p:cNvPr id="6" name="角丸四角形 5"/>
          <p:cNvSpPr/>
          <p:nvPr/>
        </p:nvSpPr>
        <p:spPr>
          <a:xfrm>
            <a:off x="438307" y="3801183"/>
            <a:ext cx="8305171" cy="20418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p:cNvSpPr txBox="1">
            <a:spLocks/>
          </p:cNvSpPr>
          <p:nvPr/>
        </p:nvSpPr>
        <p:spPr>
          <a:xfrm>
            <a:off x="647542" y="4039955"/>
            <a:ext cx="7886700" cy="156430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r>
              <a:rPr lang="ja-JP" altLang="en-US" dirty="0"/>
              <a:t>学習に膨大なリソースが必要</a:t>
            </a:r>
            <a:r>
              <a:rPr lang="en-US" altLang="ja-JP" dirty="0"/>
              <a:t>(</a:t>
            </a:r>
            <a:r>
              <a:rPr lang="ja-JP" altLang="en-US" dirty="0"/>
              <a:t>今回の結果だと</a:t>
            </a:r>
            <a:r>
              <a:rPr lang="en-US" altLang="ja-JP" dirty="0"/>
              <a:t>GPU4</a:t>
            </a:r>
            <a:r>
              <a:rPr lang="ja-JP" altLang="en-US" dirty="0"/>
              <a:t>台で</a:t>
            </a:r>
            <a:r>
              <a:rPr lang="en-US" altLang="ja-JP" dirty="0"/>
              <a:t>2</a:t>
            </a:r>
            <a:r>
              <a:rPr lang="ja-JP" altLang="en-US" dirty="0"/>
              <a:t>ヶ月</a:t>
            </a:r>
            <a:r>
              <a:rPr lang="en-US" altLang="ja-JP" dirty="0"/>
              <a:t>)</a:t>
            </a:r>
          </a:p>
        </p:txBody>
      </p:sp>
      <p:sp>
        <p:nvSpPr>
          <p:cNvPr id="8" name="右矢印 7"/>
          <p:cNvSpPr/>
          <p:nvPr/>
        </p:nvSpPr>
        <p:spPr>
          <a:xfrm>
            <a:off x="979814" y="4748662"/>
            <a:ext cx="536549" cy="438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620981" y="4506151"/>
            <a:ext cx="5902037" cy="1200329"/>
          </a:xfrm>
          <a:prstGeom prst="rect">
            <a:avLst/>
          </a:prstGeom>
          <a:noFill/>
        </p:spPr>
        <p:txBody>
          <a:bodyPr wrap="square" rtlCol="0">
            <a:spAutoFit/>
          </a:bodyPr>
          <a:lstStyle/>
          <a:p>
            <a:r>
              <a:rPr kumimoji="1" lang="ja-JP" altLang="en-US" dirty="0"/>
              <a:t>今回の結果のように大きなデータセットを使って汎用性を上げるのではなく、対象を道路のみに絞ることによって学習を効率化できるのではないか</a:t>
            </a:r>
            <a:r>
              <a:rPr kumimoji="1" lang="ja-JP" altLang="en-US" dirty="0" smtClean="0"/>
              <a:t>？</a:t>
            </a:r>
            <a:endParaRPr kumimoji="1" lang="en-US" altLang="ja-JP" dirty="0" smtClean="0"/>
          </a:p>
          <a:p>
            <a:r>
              <a:rPr kumimoji="1" lang="ja-JP" altLang="en-US" dirty="0" smtClean="0"/>
              <a:t>更に転移学習を活用</a:t>
            </a:r>
            <a:endParaRPr kumimoji="1" lang="ja-JP" altLang="en-US" dirty="0"/>
          </a:p>
        </p:txBody>
      </p:sp>
    </p:spTree>
    <p:extLst>
      <p:ext uri="{BB962C8B-B14F-4D97-AF65-F5344CB8AC3E}">
        <p14:creationId xmlns:p14="http://schemas.microsoft.com/office/powerpoint/2010/main" val="305175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の学習</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5C68C544-AE00-4B2E-8938-37F0F426F6CA}"/>
              </a:ext>
            </a:extLst>
          </p:cNvPr>
          <p:cNvSpPr/>
          <p:nvPr/>
        </p:nvSpPr>
        <p:spPr>
          <a:xfrm>
            <a:off x="6412230" y="2377440"/>
            <a:ext cx="2731770" cy="2663190"/>
          </a:xfrm>
          <a:prstGeom prst="rect">
            <a:avLst/>
          </a:prstGeom>
          <a:solidFill>
            <a:srgbClr val="FF00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95496"/>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t>stage1</a:t>
            </a:r>
            <a:endParaRPr kumimoji="1" lang="ja-JP" altLang="en-US" dirty="0"/>
          </a:p>
        </p:txBody>
      </p:sp>
      <p:sp>
        <p:nvSpPr>
          <p:cNvPr id="11" name="テキスト ボックス 10">
            <a:extLst>
              <a:ext uri="{FF2B5EF4-FFF2-40B4-BE49-F238E27FC236}">
                <a16:creationId xmlns:a16="http://schemas.microsoft.com/office/drawing/2014/main" id="{295C3E70-AA0D-45C3-8D98-ADD8E83C3AF6}"/>
              </a:ext>
            </a:extLst>
          </p:cNvPr>
          <p:cNvSpPr txBox="1"/>
          <p:nvPr/>
        </p:nvSpPr>
        <p:spPr>
          <a:xfrm>
            <a:off x="6412230" y="2045970"/>
            <a:ext cx="1120140" cy="369332"/>
          </a:xfrm>
          <a:prstGeom prst="rect">
            <a:avLst/>
          </a:prstGeom>
          <a:noFill/>
        </p:spPr>
        <p:txBody>
          <a:bodyPr wrap="square" rtlCol="0">
            <a:spAutoFit/>
          </a:bodyPr>
          <a:lstStyle/>
          <a:p>
            <a:r>
              <a:rPr kumimoji="1" lang="en-US" altLang="ja-JP" dirty="0"/>
              <a:t>stage2</a:t>
            </a:r>
            <a:endParaRPr kumimoji="1" lang="ja-JP" altLang="en-US" dirty="0"/>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t>stage3</a:t>
            </a:r>
            <a:endParaRPr kumimoji="1" lang="ja-JP" altLang="en-US" dirty="0"/>
          </a:p>
        </p:txBody>
      </p:sp>
    </p:spTree>
    <p:extLst>
      <p:ext uri="{BB962C8B-B14F-4D97-AF65-F5344CB8AC3E}">
        <p14:creationId xmlns:p14="http://schemas.microsoft.com/office/powerpoint/2010/main" val="210355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9"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の学習</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86812"/>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t>stage1</a:t>
            </a:r>
            <a:endParaRPr kumimoji="1" lang="ja-JP" altLang="en-US" dirty="0"/>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t>stage3</a:t>
            </a:r>
            <a:endParaRPr kumimoji="1" lang="ja-JP" altLang="en-US" dirty="0"/>
          </a:p>
        </p:txBody>
      </p:sp>
      <p:sp>
        <p:nvSpPr>
          <p:cNvPr id="6" name="テキスト ボックス 5"/>
          <p:cNvSpPr txBox="1"/>
          <p:nvPr/>
        </p:nvSpPr>
        <p:spPr>
          <a:xfrm>
            <a:off x="198304" y="5244029"/>
            <a:ext cx="8191316" cy="461665"/>
          </a:xfrm>
          <a:prstGeom prst="rect">
            <a:avLst/>
          </a:prstGeom>
          <a:noFill/>
        </p:spPr>
        <p:txBody>
          <a:bodyPr wrap="square" rtlCol="0">
            <a:spAutoFit/>
          </a:bodyPr>
          <a:lstStyle/>
          <a:p>
            <a:r>
              <a:rPr kumimoji="1" lang="en-US" altLang="ja-JP" sz="2400" dirty="0" err="1" smtClean="0"/>
              <a:t>CelebA</a:t>
            </a:r>
            <a:r>
              <a:rPr kumimoji="1" lang="ja-JP" altLang="en-US" sz="2400" dirty="0" smtClean="0"/>
              <a:t>データセットで予め学習済みのモデルから転移学習</a:t>
            </a:r>
            <a:endParaRPr kumimoji="1" lang="ja-JP" altLang="en-US" dirty="0"/>
          </a:p>
        </p:txBody>
      </p:sp>
    </p:spTree>
    <p:extLst>
      <p:ext uri="{BB962C8B-B14F-4D97-AF65-F5344CB8AC3E}">
        <p14:creationId xmlns:p14="http://schemas.microsoft.com/office/powerpoint/2010/main" val="15996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実験</a:t>
            </a:r>
            <a:r>
              <a:rPr kumimoji="1" lang="ja-JP" altLang="en-US" dirty="0" smtClean="0"/>
              <a:t>結果</a:t>
            </a:r>
            <a:r>
              <a:rPr kumimoji="1" lang="en-US" altLang="ja-JP" dirty="0" smtClean="0"/>
              <a:t>(1)</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7574"/>
            <a:ext cx="9144000" cy="4518212"/>
          </a:xfrm>
          <a:prstGeom prst="rect">
            <a:avLst/>
          </a:prstGeom>
        </p:spPr>
      </p:pic>
      <p:sp>
        <p:nvSpPr>
          <p:cNvPr id="8" name="正方形/長方形 7"/>
          <p:cNvSpPr/>
          <p:nvPr/>
        </p:nvSpPr>
        <p:spPr>
          <a:xfrm>
            <a:off x="5783855" y="3602516"/>
            <a:ext cx="1366092" cy="19059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706702722"/>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メイリオ"/>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450</TotalTime>
  <Words>1720</Words>
  <Application>Microsoft Office PowerPoint</Application>
  <PresentationFormat>画面に合わせる (4:3)</PresentationFormat>
  <Paragraphs>110</Paragraphs>
  <Slides>16</Slides>
  <Notes>12</Notes>
  <HiddenSlides>5</HiddenSlides>
  <MMClips>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16</vt:i4>
      </vt:variant>
    </vt:vector>
  </HeadingPairs>
  <TitlesOfParts>
    <vt:vector size="21" baseType="lpstr">
      <vt:lpstr>メイリオ</vt:lpstr>
      <vt:lpstr>游ゴシック</vt:lpstr>
      <vt:lpstr>Calibri</vt:lpstr>
      <vt:lpstr>Wingdings 2</vt:lpstr>
      <vt:lpstr>HDOfficeLightV0</vt:lpstr>
      <vt:lpstr>深層学習を用いた 一般道路のロバストな車線補完</vt:lpstr>
      <vt:lpstr>背景・目的</vt:lpstr>
      <vt:lpstr>背景・目的</vt:lpstr>
      <vt:lpstr>先行研究</vt:lpstr>
      <vt:lpstr>GLCICの概要</vt:lpstr>
      <vt:lpstr>GLCICの特徴</vt:lpstr>
      <vt:lpstr>GLCICの学習</vt:lpstr>
      <vt:lpstr>GLCICの学習</vt:lpstr>
      <vt:lpstr>実験結果(1)</vt:lpstr>
      <vt:lpstr>実験結果(2)</vt:lpstr>
      <vt:lpstr>考察と今後の展望</vt:lpstr>
      <vt:lpstr>補足資料:GANについて</vt:lpstr>
      <vt:lpstr>補足資料:実験環境</vt:lpstr>
      <vt:lpstr>補足資料:データセットについて</vt:lpstr>
      <vt:lpstr>補足資料:拡張畳み込み層について</vt:lpstr>
      <vt:lpstr>補足資料:CelebAデータセットについて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Windows ユーザー</cp:lastModifiedBy>
  <cp:revision>35</cp:revision>
  <dcterms:created xsi:type="dcterms:W3CDTF">2019-12-16T06:06:52Z</dcterms:created>
  <dcterms:modified xsi:type="dcterms:W3CDTF">2020-01-30T07:22:37Z</dcterms:modified>
</cp:coreProperties>
</file>